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0" r:id="rId4"/>
    <p:sldId id="261" r:id="rId5"/>
    <p:sldId id="259" r:id="rId6"/>
    <p:sldId id="262" r:id="rId7"/>
    <p:sldId id="264" r:id="rId8"/>
    <p:sldId id="263"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C7C0E-CA4D-457D-BB53-BC75B6E2C3C9}"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6C321-17DA-4683-8259-0459C98E495A}" type="slidenum">
              <a:rPr lang="en-US" smtClean="0"/>
              <a:t>‹#›</a:t>
            </a:fld>
            <a:endParaRPr lang="en-US"/>
          </a:p>
        </p:txBody>
      </p:sp>
    </p:spTree>
    <p:extLst>
      <p:ext uri="{BB962C8B-B14F-4D97-AF65-F5344CB8AC3E}">
        <p14:creationId xmlns:p14="http://schemas.microsoft.com/office/powerpoint/2010/main" val="11410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2C8D11-7492-4B63-8C18-44AF302C035A}" type="datetime1">
              <a:rPr lang="en-US" smtClean="0"/>
              <a:t>3/15/2022</a:t>
            </a:fld>
            <a:endParaRPr lang="en-US"/>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260875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A81D97-07CB-4664-B1FC-291F87D35E5B}" type="datetime1">
              <a:rPr lang="en-US" smtClean="0"/>
              <a:t>3/15/2022</a:t>
            </a:fld>
            <a:endParaRPr lang="en-US"/>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83082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88515C-EEA2-45C7-872A-6A571B9FF643}" type="datetime1">
              <a:rPr lang="en-US" smtClean="0"/>
              <a:t>3/15/2022</a:t>
            </a:fld>
            <a:endParaRPr lang="en-US"/>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8800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FE38D-0C7F-40A8-9C2B-54E789A20B20}" type="datetime1">
              <a:rPr lang="en-US" smtClean="0"/>
              <a:t>3/15/2022</a:t>
            </a:fld>
            <a:endParaRPr lang="en-US"/>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99841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CBFE0C-11EF-4B50-82F0-63E09590E4BA}" type="datetime1">
              <a:rPr lang="en-US" smtClean="0"/>
              <a:t>3/15/2022</a:t>
            </a:fld>
            <a:endParaRPr lang="en-US"/>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2818173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2F5B89-8490-47FA-8536-DF289A5D3F32}" type="datetime1">
              <a:rPr lang="en-US" smtClean="0"/>
              <a:t>3/15/2022</a:t>
            </a:fld>
            <a:endParaRPr lang="en-US"/>
          </a:p>
        </p:txBody>
      </p:sp>
      <p:sp>
        <p:nvSpPr>
          <p:cNvPr id="6" name="Footer Placeholder 5"/>
          <p:cNvSpPr>
            <a:spLocks noGrp="1"/>
          </p:cNvSpPr>
          <p:nvPr>
            <p:ph type="ftr" sz="quarter" idx="11"/>
          </p:nvPr>
        </p:nvSpPr>
        <p:spPr/>
        <p:txBody>
          <a:bodyPr/>
          <a:lstStyle/>
          <a:p>
            <a:r>
              <a:rPr lang="en-US" smtClean="0"/>
              <a:t>Daffodil International University (DIU)</a:t>
            </a:r>
            <a:endParaRPr lang="en-US"/>
          </a:p>
        </p:txBody>
      </p:sp>
      <p:sp>
        <p:nvSpPr>
          <p:cNvPr id="7" name="Slide Number Placeholder 6"/>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9793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9AF15-990E-4DDC-897D-1E11BAEE6CA9}" type="datetime1">
              <a:rPr lang="en-US" smtClean="0"/>
              <a:t>3/15/2022</a:t>
            </a:fld>
            <a:endParaRPr lang="en-US"/>
          </a:p>
        </p:txBody>
      </p:sp>
      <p:sp>
        <p:nvSpPr>
          <p:cNvPr id="8" name="Footer Placeholder 7"/>
          <p:cNvSpPr>
            <a:spLocks noGrp="1"/>
          </p:cNvSpPr>
          <p:nvPr>
            <p:ph type="ftr" sz="quarter" idx="11"/>
          </p:nvPr>
        </p:nvSpPr>
        <p:spPr/>
        <p:txBody>
          <a:bodyPr/>
          <a:lstStyle/>
          <a:p>
            <a:r>
              <a:rPr lang="en-US" smtClean="0"/>
              <a:t>Daffodil International University (DIU)</a:t>
            </a:r>
            <a:endParaRPr lang="en-US"/>
          </a:p>
        </p:txBody>
      </p:sp>
      <p:sp>
        <p:nvSpPr>
          <p:cNvPr id="9" name="Slide Number Placeholder 8"/>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28447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2D5DBC-362F-4D69-AE2A-3362F9E503ED}" type="datetime1">
              <a:rPr lang="en-US" smtClean="0"/>
              <a:t>3/15/2022</a:t>
            </a:fld>
            <a:endParaRPr lang="en-US"/>
          </a:p>
        </p:txBody>
      </p:sp>
      <p:sp>
        <p:nvSpPr>
          <p:cNvPr id="4" name="Footer Placeholder 3"/>
          <p:cNvSpPr>
            <a:spLocks noGrp="1"/>
          </p:cNvSpPr>
          <p:nvPr>
            <p:ph type="ftr" sz="quarter" idx="11"/>
          </p:nvPr>
        </p:nvSpPr>
        <p:spPr/>
        <p:txBody>
          <a:bodyPr/>
          <a:lstStyle/>
          <a:p>
            <a:r>
              <a:rPr lang="en-US" smtClean="0"/>
              <a:t>Daffodil International University (DIU)</a:t>
            </a:r>
            <a:endParaRPr lang="en-US"/>
          </a:p>
        </p:txBody>
      </p:sp>
      <p:sp>
        <p:nvSpPr>
          <p:cNvPr id="5" name="Slide Number Placeholder 4"/>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2326691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3F56B-37A4-4ADF-BB35-3C75193FE93F}" type="datetime1">
              <a:rPr lang="en-US" smtClean="0"/>
              <a:t>3/15/2022</a:t>
            </a:fld>
            <a:endParaRPr lang="en-US"/>
          </a:p>
        </p:txBody>
      </p:sp>
      <p:sp>
        <p:nvSpPr>
          <p:cNvPr id="3" name="Footer Placeholder 2"/>
          <p:cNvSpPr>
            <a:spLocks noGrp="1"/>
          </p:cNvSpPr>
          <p:nvPr>
            <p:ph type="ftr" sz="quarter" idx="11"/>
          </p:nvPr>
        </p:nvSpPr>
        <p:spPr/>
        <p:txBody>
          <a:bodyPr/>
          <a:lstStyle/>
          <a:p>
            <a:r>
              <a:rPr lang="en-US" smtClean="0"/>
              <a:t>Daffodil International University (DIU)</a:t>
            </a:r>
            <a:endParaRPr lang="en-US"/>
          </a:p>
        </p:txBody>
      </p:sp>
      <p:sp>
        <p:nvSpPr>
          <p:cNvPr id="4" name="Slide Number Placeholder 3"/>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3991919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448FC38-00A5-4417-A739-39F41FEBB8EA}" type="datetime1">
              <a:rPr lang="en-US" smtClean="0"/>
              <a:t>3/15/2022</a:t>
            </a:fld>
            <a:endParaRPr lang="en-US"/>
          </a:p>
        </p:txBody>
      </p:sp>
      <p:sp>
        <p:nvSpPr>
          <p:cNvPr id="6" name="Footer Placeholder 5"/>
          <p:cNvSpPr>
            <a:spLocks noGrp="1"/>
          </p:cNvSpPr>
          <p:nvPr>
            <p:ph type="ftr" sz="quarter" idx="11"/>
          </p:nvPr>
        </p:nvSpPr>
        <p:spPr/>
        <p:txBody>
          <a:bodyPr/>
          <a:lstStyle/>
          <a:p>
            <a:r>
              <a:rPr lang="en-US" smtClean="0"/>
              <a:t>Daffodil International University (DIU)</a:t>
            </a:r>
            <a:endParaRPr lang="en-US"/>
          </a:p>
        </p:txBody>
      </p:sp>
      <p:sp>
        <p:nvSpPr>
          <p:cNvPr id="7" name="Slide Number Placeholder 6"/>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200223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6D24727-3AF1-4D84-BBEC-8D0E00E87889}" type="datetime1">
              <a:rPr lang="en-US" smtClean="0"/>
              <a:t>3/15/2022</a:t>
            </a:fld>
            <a:endParaRPr lang="en-US"/>
          </a:p>
        </p:txBody>
      </p:sp>
      <p:sp>
        <p:nvSpPr>
          <p:cNvPr id="6" name="Footer Placeholder 5"/>
          <p:cNvSpPr>
            <a:spLocks noGrp="1"/>
          </p:cNvSpPr>
          <p:nvPr>
            <p:ph type="ftr" sz="quarter" idx="11"/>
          </p:nvPr>
        </p:nvSpPr>
        <p:spPr/>
        <p:txBody>
          <a:bodyPr/>
          <a:lstStyle/>
          <a:p>
            <a:r>
              <a:rPr lang="en-US" smtClean="0"/>
              <a:t>Daffodil International University (DIU)</a:t>
            </a:r>
            <a:endParaRPr lang="en-US"/>
          </a:p>
        </p:txBody>
      </p:sp>
      <p:sp>
        <p:nvSpPr>
          <p:cNvPr id="7" name="Slide Number Placeholder 6"/>
          <p:cNvSpPr>
            <a:spLocks noGrp="1"/>
          </p:cNvSpPr>
          <p:nvPr>
            <p:ph type="sldNum" sz="quarter" idx="12"/>
          </p:nvPr>
        </p:nvSpPr>
        <p:spPr/>
        <p:txBody>
          <a:bodyPr/>
          <a:lstStyle/>
          <a:p>
            <a:fld id="{3D45293E-6757-4D02-8189-A83BB05ABC95}" type="slidenum">
              <a:rPr lang="en-US" smtClean="0"/>
              <a:t>‹#›</a:t>
            </a:fld>
            <a:endParaRPr lang="en-US"/>
          </a:p>
        </p:txBody>
      </p:sp>
    </p:spTree>
    <p:extLst>
      <p:ext uri="{BB962C8B-B14F-4D97-AF65-F5344CB8AC3E}">
        <p14:creationId xmlns:p14="http://schemas.microsoft.com/office/powerpoint/2010/main" val="196605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AD142-8BA9-478A-9235-C12A3FF78D42}" type="datetime1">
              <a:rPr lang="en-US" smtClean="0"/>
              <a:t>3/15/2022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Daffodil International University (DIU)</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5293E-6757-4D02-8189-A83BB05ABC95}" type="slidenum">
              <a:rPr lang="en-US" smtClean="0"/>
              <a:t>‹#›</a:t>
            </a:fld>
            <a:endParaRPr lang="en-US"/>
          </a:p>
        </p:txBody>
      </p:sp>
    </p:spTree>
    <p:extLst>
      <p:ext uri="{BB962C8B-B14F-4D97-AF65-F5344CB8AC3E}">
        <p14:creationId xmlns:p14="http://schemas.microsoft.com/office/powerpoint/2010/main" val="367930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8343" y="1024158"/>
            <a:ext cx="4785361" cy="1494844"/>
          </a:xfrm>
        </p:spPr>
        <p:txBody>
          <a:bodyPr>
            <a:normAutofit/>
          </a:bodyPr>
          <a:lstStyle/>
          <a:p>
            <a:r>
              <a:rPr lang="en-US" sz="4400" dirty="0" smtClean="0">
                <a:latin typeface="Times New Roman" panose="02020603050405020304" pitchFamily="18" charset="0"/>
                <a:cs typeface="Times New Roman" panose="02020603050405020304" pitchFamily="18" charset="0"/>
              </a:rPr>
              <a:t>COURSE NAME:</a:t>
            </a:r>
            <a:br>
              <a:rPr lang="en-US" sz="4400" dirty="0" smtClean="0">
                <a:latin typeface="Times New Roman" panose="02020603050405020304" pitchFamily="18" charset="0"/>
                <a:cs typeface="Times New Roman" panose="02020603050405020304" pitchFamily="18" charset="0"/>
              </a:rPr>
            </a:br>
            <a:r>
              <a:rPr lang="en-US" sz="4400" dirty="0" smtClean="0">
                <a:latin typeface="Times New Roman" panose="02020603050405020304" pitchFamily="18" charset="0"/>
                <a:cs typeface="Times New Roman" panose="02020603050405020304" pitchFamily="18" charset="0"/>
              </a:rPr>
              <a:t> COURSE CODE:</a:t>
            </a:r>
            <a:endParaRPr lang="en-US" sz="4400" b="1" dirty="0">
              <a:solidFill>
                <a:schemeClr val="accent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32843" y="3244228"/>
            <a:ext cx="11235193" cy="2520467"/>
          </a:xfrm>
        </p:spPr>
        <p:txBody>
          <a:bodyPr>
            <a:noAutofit/>
          </a:bodyPr>
          <a:lstStyle/>
          <a:p>
            <a:r>
              <a:rPr lang="en-US" sz="2800" b="1" dirty="0" smtClean="0">
                <a:solidFill>
                  <a:schemeClr val="accent1"/>
                </a:solidFill>
                <a:latin typeface="Times New Roman" panose="02020603050405020304" pitchFamily="18" charset="0"/>
                <a:cs typeface="Times New Roman" panose="02020603050405020304" pitchFamily="18" charset="0"/>
              </a:rPr>
              <a:t>SYED TANGIM PASHA</a:t>
            </a:r>
          </a:p>
          <a:p>
            <a:r>
              <a:rPr lang="en-US" sz="2800" b="1" dirty="0" smtClean="0">
                <a:solidFill>
                  <a:schemeClr val="accent1"/>
                </a:solidFill>
                <a:latin typeface="Times New Roman" panose="02020603050405020304" pitchFamily="18" charset="0"/>
                <a:cs typeface="Times New Roman" panose="02020603050405020304" pitchFamily="18" charset="0"/>
              </a:rPr>
              <a:t>LECTURER</a:t>
            </a:r>
            <a:r>
              <a:rPr lang="en-US" sz="2800" dirty="0" smtClean="0">
                <a:latin typeface="Times New Roman" panose="02020603050405020304" pitchFamily="18" charset="0"/>
                <a:cs typeface="Times New Roman" panose="02020603050405020304" pitchFamily="18" charset="0"/>
              </a:rPr>
              <a:t>,</a:t>
            </a:r>
          </a:p>
          <a:p>
            <a:r>
              <a:rPr lang="en-US" sz="2800" dirty="0" smtClean="0">
                <a:latin typeface="Times New Roman" panose="02020603050405020304" pitchFamily="18" charset="0"/>
                <a:cs typeface="Times New Roman" panose="02020603050405020304" pitchFamily="18" charset="0"/>
              </a:rPr>
              <a:t>DEPARTMENT OF COMPUTING AND INFORMATION SYSTEM (CIS)</a:t>
            </a:r>
          </a:p>
          <a:p>
            <a:r>
              <a:rPr lang="en-US" sz="2800" dirty="0" smtClean="0">
                <a:latin typeface="Times New Roman" panose="02020603050405020304" pitchFamily="18" charset="0"/>
                <a:cs typeface="Times New Roman" panose="02020603050405020304" pitchFamily="18" charset="0"/>
              </a:rPr>
              <a:t>DAFFODIL INTERNATIONAL UNIVERSITY (DIU)</a:t>
            </a:r>
          </a:p>
          <a:p>
            <a:r>
              <a:rPr lang="en-US" sz="2800" dirty="0" smtClean="0">
                <a:latin typeface="Times New Roman" panose="02020603050405020304" pitchFamily="18" charset="0"/>
                <a:cs typeface="Times New Roman" panose="02020603050405020304" pitchFamily="18" charset="0"/>
              </a:rPr>
              <a:t>DHAKA,BANGLADESH</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AB5D366-69A9-4C85-9611-953173CA482B}" type="slidenum">
              <a:rPr lang="en-US" smtClean="0"/>
              <a:t>1</a:t>
            </a:fld>
            <a:endParaRPr lang="en-US"/>
          </a:p>
        </p:txBody>
      </p:sp>
      <p:sp>
        <p:nvSpPr>
          <p:cNvPr id="7" name="Rectangle 6"/>
          <p:cNvSpPr/>
          <p:nvPr/>
        </p:nvSpPr>
        <p:spPr>
          <a:xfrm>
            <a:off x="5048253" y="1253700"/>
            <a:ext cx="6593472" cy="646331"/>
          </a:xfrm>
          <a:prstGeom prst="rect">
            <a:avLst/>
          </a:prstGeom>
          <a:noFill/>
        </p:spPr>
        <p:txBody>
          <a:bodyPr wrap="none" lIns="91440" tIns="45720" rIns="91440" bIns="45720">
            <a:spAutoFit/>
          </a:bodyPr>
          <a:lstStyle/>
          <a:p>
            <a:pPr algn="ctr"/>
            <a:r>
              <a:rPr lang="en-US" sz="3600" b="1" dirty="0" smtClean="0">
                <a:ln w="12700">
                  <a:solidFill>
                    <a:schemeClr val="accent5"/>
                  </a:solidFill>
                  <a:prstDash val="solid"/>
                </a:ln>
                <a:solidFill>
                  <a:schemeClr val="accent1"/>
                </a:solidFill>
                <a:latin typeface="Times New Roman" panose="02020603050405020304" pitchFamily="18" charset="0"/>
                <a:cs typeface="Times New Roman" panose="02020603050405020304" pitchFamily="18" charset="0"/>
              </a:rPr>
              <a:t>ARTIFICIAL INTELLIGENCE</a:t>
            </a:r>
            <a:endParaRPr lang="en-US" sz="3600" b="1" cap="none" spc="0" dirty="0">
              <a:ln w="12700">
                <a:solidFill>
                  <a:schemeClr val="accent5"/>
                </a:solidFill>
                <a:prstDash val="solid"/>
              </a:ln>
              <a:solidFill>
                <a:schemeClr val="accent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5048253" y="1749561"/>
            <a:ext cx="2113079" cy="769441"/>
          </a:xfrm>
          <a:prstGeom prst="rect">
            <a:avLst/>
          </a:prstGeom>
          <a:noFill/>
        </p:spPr>
        <p:txBody>
          <a:bodyPr wrap="none" lIns="91440" tIns="45720" rIns="91440" bIns="45720">
            <a:spAutoFit/>
          </a:bodyPr>
          <a:lstStyle/>
          <a:p>
            <a:pPr algn="ctr"/>
            <a:r>
              <a:rPr lang="en-US" sz="4400" b="1" dirty="0" smtClean="0">
                <a:ln w="12700">
                  <a:solidFill>
                    <a:schemeClr val="accent5"/>
                  </a:solidFill>
                  <a:prstDash val="solid"/>
                </a:ln>
                <a:solidFill>
                  <a:schemeClr val="accent1"/>
                </a:solidFill>
                <a:latin typeface="Times New Roman" panose="02020603050405020304" pitchFamily="18" charset="0"/>
                <a:cs typeface="Times New Roman" panose="02020603050405020304" pitchFamily="18" charset="0"/>
              </a:rPr>
              <a:t>CIS 412</a:t>
            </a:r>
            <a:endParaRPr lang="en-US" sz="4400" b="1" cap="none" spc="0" dirty="0">
              <a:ln w="12700">
                <a:solidFill>
                  <a:schemeClr val="accent5"/>
                </a:solidFill>
                <a:prstDash val="solid"/>
              </a:ln>
              <a:solidFill>
                <a:schemeClr val="accent1"/>
              </a:solidFill>
              <a:effectLst/>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Tree>
    <p:extLst>
      <p:ext uri="{BB962C8B-B14F-4D97-AF65-F5344CB8AC3E}">
        <p14:creationId xmlns:p14="http://schemas.microsoft.com/office/powerpoint/2010/main" val="12532124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6493" y="59287"/>
            <a:ext cx="3939014" cy="596572"/>
          </a:xfrm>
        </p:spPr>
        <p:txBody>
          <a:bodyPr>
            <a:normAutofit fontScale="90000"/>
          </a:bodyPr>
          <a:lstStyle/>
          <a:p>
            <a:r>
              <a:rPr lang="en-US" b="1" dirty="0" smtClean="0">
                <a:solidFill>
                  <a:schemeClr val="accent1"/>
                </a:solidFill>
              </a:rPr>
              <a:t>NON-LINEAR SVM</a:t>
            </a:r>
            <a:endParaRPr lang="en-US" b="1" dirty="0">
              <a:solidFill>
                <a:schemeClr val="accent1"/>
              </a:solidFill>
            </a:endParaRPr>
          </a:p>
        </p:txBody>
      </p:sp>
      <p:sp>
        <p:nvSpPr>
          <p:cNvPr id="3" name="Content Placeholder 2"/>
          <p:cNvSpPr>
            <a:spLocks noGrp="1"/>
          </p:cNvSpPr>
          <p:nvPr>
            <p:ph sz="half" idx="1"/>
          </p:nvPr>
        </p:nvSpPr>
        <p:spPr>
          <a:xfrm>
            <a:off x="236483" y="655859"/>
            <a:ext cx="11729545" cy="1525366"/>
          </a:xfrm>
        </p:spPr>
        <p:txBody>
          <a:bodyPr>
            <a:normAutofit/>
          </a:bodyPr>
          <a:lstStyle/>
          <a:p>
            <a:r>
              <a:rPr lang="en-US" dirty="0" smtClean="0"/>
              <a:t>So to separate these data points, we need to add one more dimension. For linear data, we have used 2 dimensions x and y, so for non-linear data, we will add a 3</a:t>
            </a:r>
            <a:r>
              <a:rPr lang="en-US" baseline="30000" dirty="0" smtClean="0"/>
              <a:t>rd</a:t>
            </a:r>
            <a:r>
              <a:rPr lang="en-US" dirty="0" smtClean="0"/>
              <a:t> dimension Z. it can be calculated as, Z = x^2 + y^2.</a:t>
            </a:r>
            <a:endParaRPr lang="en-US" dirty="0"/>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10</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26493" y="2546350"/>
            <a:ext cx="4276725" cy="3810000"/>
          </a:xfrm>
        </p:spPr>
      </p:pic>
    </p:spTree>
    <p:extLst>
      <p:ext uri="{BB962C8B-B14F-4D97-AF65-F5344CB8AC3E}">
        <p14:creationId xmlns:p14="http://schemas.microsoft.com/office/powerpoint/2010/main" val="238178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6493" y="59287"/>
            <a:ext cx="3939014" cy="596572"/>
          </a:xfrm>
        </p:spPr>
        <p:txBody>
          <a:bodyPr>
            <a:normAutofit fontScale="90000"/>
          </a:bodyPr>
          <a:lstStyle/>
          <a:p>
            <a:r>
              <a:rPr lang="en-US" b="1" dirty="0" smtClean="0">
                <a:solidFill>
                  <a:schemeClr val="accent1"/>
                </a:solidFill>
              </a:rPr>
              <a:t>NON-LINEAR SVM</a:t>
            </a:r>
            <a:endParaRPr lang="en-US" b="1" dirty="0">
              <a:solidFill>
                <a:schemeClr val="accent1"/>
              </a:solidFill>
            </a:endParaRPr>
          </a:p>
        </p:txBody>
      </p:sp>
      <p:sp>
        <p:nvSpPr>
          <p:cNvPr id="3" name="Content Placeholder 2"/>
          <p:cNvSpPr>
            <a:spLocks noGrp="1"/>
          </p:cNvSpPr>
          <p:nvPr>
            <p:ph sz="half" idx="1"/>
          </p:nvPr>
        </p:nvSpPr>
        <p:spPr>
          <a:xfrm>
            <a:off x="236483" y="655859"/>
            <a:ext cx="11729545" cy="1525366"/>
          </a:xfrm>
        </p:spPr>
        <p:txBody>
          <a:bodyPr>
            <a:normAutofit/>
          </a:bodyPr>
          <a:lstStyle/>
          <a:p>
            <a:r>
              <a:rPr lang="en-US" dirty="0" smtClean="0"/>
              <a:t>So now, SVM will divide the datasets into classes in the following way. Consider the below image:</a:t>
            </a:r>
            <a:endParaRPr lang="en-US" dirty="0"/>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11</a:t>
            </a:fld>
            <a:endParaRPr lang="en-US"/>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657601" y="2181225"/>
            <a:ext cx="4953000" cy="3856968"/>
          </a:xfrm>
        </p:spPr>
      </p:pic>
    </p:spTree>
    <p:extLst>
      <p:ext uri="{BB962C8B-B14F-4D97-AF65-F5344CB8AC3E}">
        <p14:creationId xmlns:p14="http://schemas.microsoft.com/office/powerpoint/2010/main" val="4160755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6493" y="59287"/>
            <a:ext cx="3939014" cy="596572"/>
          </a:xfrm>
        </p:spPr>
        <p:txBody>
          <a:bodyPr>
            <a:normAutofit fontScale="90000"/>
          </a:bodyPr>
          <a:lstStyle/>
          <a:p>
            <a:r>
              <a:rPr lang="en-US" b="1" dirty="0" smtClean="0">
                <a:solidFill>
                  <a:schemeClr val="accent1"/>
                </a:solidFill>
              </a:rPr>
              <a:t>NON-LINEAR SVM</a:t>
            </a:r>
            <a:endParaRPr lang="en-US" b="1" dirty="0">
              <a:solidFill>
                <a:schemeClr val="accent1"/>
              </a:solidFill>
            </a:endParaRPr>
          </a:p>
        </p:txBody>
      </p:sp>
      <p:sp>
        <p:nvSpPr>
          <p:cNvPr id="3" name="Content Placeholder 2"/>
          <p:cNvSpPr>
            <a:spLocks noGrp="1"/>
          </p:cNvSpPr>
          <p:nvPr>
            <p:ph sz="half" idx="1"/>
          </p:nvPr>
        </p:nvSpPr>
        <p:spPr>
          <a:xfrm>
            <a:off x="236483" y="655859"/>
            <a:ext cx="11729545" cy="1525366"/>
          </a:xfrm>
        </p:spPr>
        <p:txBody>
          <a:bodyPr>
            <a:normAutofit/>
          </a:bodyPr>
          <a:lstStyle/>
          <a:p>
            <a:r>
              <a:rPr lang="en-US" dirty="0" smtClean="0"/>
              <a:t>Since we are in 3-d space, hence it is looking like a plane parallel to the x-axis. If we convert it in 2d space with z=1, then it will become as:</a:t>
            </a:r>
            <a:endParaRPr lang="en-US" dirty="0"/>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12</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62400" y="2181225"/>
            <a:ext cx="4267200" cy="3810000"/>
          </a:xfrm>
        </p:spPr>
      </p:pic>
    </p:spTree>
    <p:extLst>
      <p:ext uri="{BB962C8B-B14F-4D97-AF65-F5344CB8AC3E}">
        <p14:creationId xmlns:p14="http://schemas.microsoft.com/office/powerpoint/2010/main" val="170224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620" y="164829"/>
            <a:ext cx="6842760" cy="592818"/>
          </a:xfrm>
        </p:spPr>
        <p:txBody>
          <a:bodyPr>
            <a:normAutofit fontScale="90000"/>
          </a:bodyPr>
          <a:lstStyle/>
          <a:p>
            <a:r>
              <a:rPr lang="en-US" b="1" dirty="0" smtClean="0">
                <a:solidFill>
                  <a:schemeClr val="accent1"/>
                </a:solidFill>
              </a:rPr>
              <a:t>3D SPACE FOR NON-LINEAR DATA</a:t>
            </a:r>
            <a:endParaRPr lang="en-US" b="1" dirty="0">
              <a:solidFill>
                <a:schemeClr val="accent1"/>
              </a:solidFill>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222" y="1550125"/>
            <a:ext cx="5806441" cy="430203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27223" y="1550126"/>
            <a:ext cx="5397137" cy="4302034"/>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13</a:t>
            </a:fld>
            <a:endParaRPr lang="en-US"/>
          </a:p>
        </p:txBody>
      </p:sp>
    </p:spTree>
    <p:extLst>
      <p:ext uri="{BB962C8B-B14F-4D97-AF65-F5344CB8AC3E}">
        <p14:creationId xmlns:p14="http://schemas.microsoft.com/office/powerpoint/2010/main" val="2389631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94" y="95160"/>
            <a:ext cx="3542211" cy="540566"/>
          </a:xfrm>
        </p:spPr>
        <p:txBody>
          <a:bodyPr>
            <a:normAutofit fontScale="90000"/>
          </a:bodyPr>
          <a:lstStyle/>
          <a:p>
            <a:r>
              <a:rPr lang="en-US" b="1" dirty="0" smtClean="0">
                <a:solidFill>
                  <a:schemeClr val="accent1"/>
                </a:solidFill>
              </a:rPr>
              <a:t>COST FUNCTION</a:t>
            </a:r>
            <a:endParaRPr lang="en-US" b="1" dirty="0">
              <a:solidFill>
                <a:schemeClr val="accent1"/>
              </a:solidFill>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99063" y="1090679"/>
            <a:ext cx="7785463" cy="1156132"/>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99063" y="4001707"/>
            <a:ext cx="7785463" cy="1197310"/>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14</a:t>
            </a:fld>
            <a:endParaRPr lang="en-US"/>
          </a:p>
        </p:txBody>
      </p:sp>
      <p:sp>
        <p:nvSpPr>
          <p:cNvPr id="9" name="Rectangle 8"/>
          <p:cNvSpPr/>
          <p:nvPr/>
        </p:nvSpPr>
        <p:spPr>
          <a:xfrm>
            <a:off x="4158342" y="2633889"/>
            <a:ext cx="4066903" cy="38317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LOGISTIC REGRESSION COST FUNCTION</a:t>
            </a:r>
            <a:endParaRPr lang="en-US" b="1" dirty="0">
              <a:solidFill>
                <a:schemeClr val="tx1"/>
              </a:solidFill>
            </a:endParaRPr>
          </a:p>
        </p:txBody>
      </p:sp>
      <p:sp>
        <p:nvSpPr>
          <p:cNvPr id="10" name="Rectangle 9"/>
          <p:cNvSpPr/>
          <p:nvPr/>
        </p:nvSpPr>
        <p:spPr>
          <a:xfrm>
            <a:off x="4086497" y="5527242"/>
            <a:ext cx="4066903" cy="38317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REMOVE (m) from both sides</a:t>
            </a:r>
            <a:endParaRPr lang="en-US" b="1" dirty="0">
              <a:solidFill>
                <a:schemeClr val="tx1"/>
              </a:solidFill>
            </a:endParaRPr>
          </a:p>
        </p:txBody>
      </p:sp>
    </p:spTree>
    <p:extLst>
      <p:ext uri="{BB962C8B-B14F-4D97-AF65-F5344CB8AC3E}">
        <p14:creationId xmlns:p14="http://schemas.microsoft.com/office/powerpoint/2010/main" val="411464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94" y="95160"/>
            <a:ext cx="3542211" cy="540566"/>
          </a:xfrm>
        </p:spPr>
        <p:txBody>
          <a:bodyPr>
            <a:normAutofit fontScale="90000"/>
          </a:bodyPr>
          <a:lstStyle/>
          <a:p>
            <a:r>
              <a:rPr lang="en-US" b="1" dirty="0" smtClean="0">
                <a:solidFill>
                  <a:schemeClr val="accent1"/>
                </a:solidFill>
              </a:rPr>
              <a:t>COST FUNCTION</a:t>
            </a:r>
            <a:endParaRPr lang="en-US" b="1" dirty="0">
              <a:solidFill>
                <a:schemeClr val="accent1"/>
              </a:solidFill>
            </a:endParaRPr>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15</a:t>
            </a:fld>
            <a:endParaRPr lang="en-US"/>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24895" y="2512589"/>
            <a:ext cx="3542210" cy="944461"/>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124" y="910510"/>
            <a:ext cx="9135750" cy="1057423"/>
          </a:xfrm>
          <a:prstGeom prst="rect">
            <a:avLst/>
          </a:prstGeom>
        </p:spPr>
      </p:pic>
      <p:pic>
        <p:nvPicPr>
          <p:cNvPr id="13" name="Content Placeholder 1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769326" y="3876665"/>
            <a:ext cx="7106194" cy="869506"/>
          </a:xfr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895" y="5235146"/>
            <a:ext cx="3626032" cy="933580"/>
          </a:xfrm>
          <a:prstGeom prst="rect">
            <a:avLst/>
          </a:prstGeom>
        </p:spPr>
      </p:pic>
    </p:spTree>
    <p:extLst>
      <p:ext uri="{BB962C8B-B14F-4D97-AF65-F5344CB8AC3E}">
        <p14:creationId xmlns:p14="http://schemas.microsoft.com/office/powerpoint/2010/main" val="399228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94" y="95160"/>
            <a:ext cx="3542211" cy="540566"/>
          </a:xfrm>
        </p:spPr>
        <p:txBody>
          <a:bodyPr>
            <a:normAutofit fontScale="90000"/>
          </a:bodyPr>
          <a:lstStyle/>
          <a:p>
            <a:r>
              <a:rPr lang="en-US" b="1" dirty="0" smtClean="0">
                <a:solidFill>
                  <a:schemeClr val="accent1"/>
                </a:solidFill>
              </a:rPr>
              <a:t>COST FUNCTION</a:t>
            </a:r>
            <a:endParaRPr lang="en-US" b="1" dirty="0">
              <a:solidFill>
                <a:schemeClr val="accent1"/>
              </a:solidFill>
            </a:endParaRPr>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16</a:t>
            </a:fld>
            <a:endParaRPr lang="en-US"/>
          </a:p>
        </p:txBody>
      </p:sp>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26674" y="1493245"/>
            <a:ext cx="5451566" cy="1233762"/>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24297" y="3584526"/>
            <a:ext cx="8900160" cy="1100685"/>
          </a:xfrm>
        </p:spPr>
      </p:pic>
      <p:sp>
        <p:nvSpPr>
          <p:cNvPr id="13" name="Rectangle 12"/>
          <p:cNvSpPr/>
          <p:nvPr/>
        </p:nvSpPr>
        <p:spPr>
          <a:xfrm>
            <a:off x="4798422" y="5163728"/>
            <a:ext cx="2751909" cy="35705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SVM COST FUNCTION</a:t>
            </a:r>
            <a:endParaRPr lang="en-US" b="1" dirty="0">
              <a:solidFill>
                <a:schemeClr val="tx1"/>
              </a:solidFill>
            </a:endParaRPr>
          </a:p>
        </p:txBody>
      </p:sp>
    </p:spTree>
    <p:extLst>
      <p:ext uri="{BB962C8B-B14F-4D97-AF65-F5344CB8AC3E}">
        <p14:creationId xmlns:p14="http://schemas.microsoft.com/office/powerpoint/2010/main" val="7145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1286"/>
            <a:ext cx="7315200" cy="540566"/>
          </a:xfrm>
        </p:spPr>
        <p:txBody>
          <a:bodyPr>
            <a:normAutofit fontScale="90000"/>
          </a:bodyPr>
          <a:lstStyle/>
          <a:p>
            <a:r>
              <a:rPr lang="en-US" b="1" dirty="0" smtClean="0">
                <a:solidFill>
                  <a:schemeClr val="accent1"/>
                </a:solidFill>
              </a:rPr>
              <a:t>SUPPORT VECTOR MACHINE (SVM)</a:t>
            </a:r>
            <a:endParaRPr lang="en-US" b="1" dirty="0">
              <a:solidFill>
                <a:schemeClr val="accent1"/>
              </a:solidFill>
            </a:endParaRPr>
          </a:p>
        </p:txBody>
      </p:sp>
      <p:sp>
        <p:nvSpPr>
          <p:cNvPr id="3" name="Content Placeholder 2"/>
          <p:cNvSpPr>
            <a:spLocks noGrp="1"/>
          </p:cNvSpPr>
          <p:nvPr>
            <p:ph sz="half" idx="1"/>
          </p:nvPr>
        </p:nvSpPr>
        <p:spPr>
          <a:xfrm>
            <a:off x="113211" y="841238"/>
            <a:ext cx="11974286" cy="2224179"/>
          </a:xfrm>
        </p:spPr>
        <p:txBody>
          <a:bodyPr>
            <a:normAutofit/>
          </a:bodyPr>
          <a:lstStyle/>
          <a:p>
            <a:r>
              <a:rPr lang="en-US" sz="2200" b="1" dirty="0" smtClean="0"/>
              <a:t>SVM: </a:t>
            </a:r>
            <a:r>
              <a:rPr lang="en-US" sz="2200" dirty="0" smtClean="0"/>
              <a:t>Support Vector Machine or SVM is one of the most popular Supervised Learning algorithms, which is used for classification task.</a:t>
            </a:r>
          </a:p>
          <a:p>
            <a:r>
              <a:rPr lang="en-US" sz="2200" dirty="0" smtClean="0"/>
              <a:t>The goal of the SVM algorithm is to create the best line or decision boundary that can segregate different classes value and the best decision boundary is called a hyperplane.</a:t>
            </a:r>
          </a:p>
          <a:p>
            <a:r>
              <a:rPr lang="en-US" sz="2200" b="1" dirty="0" smtClean="0">
                <a:solidFill>
                  <a:srgbClr val="FF0000"/>
                </a:solidFill>
              </a:rPr>
              <a:t>SVM chooses the extreme points/vectors that help in creating the hyperplane. These extreme cases are called as support vectors, and hence algorithm is termed as Support Vector Machine. </a:t>
            </a:r>
            <a:endParaRPr lang="en-US" sz="2200" b="1" dirty="0">
              <a:solidFill>
                <a:srgbClr val="FF0000"/>
              </a:solidFill>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943497" y="3161167"/>
            <a:ext cx="6601097" cy="3195183"/>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2</a:t>
            </a:fld>
            <a:endParaRPr lang="en-US"/>
          </a:p>
        </p:txBody>
      </p:sp>
    </p:spTree>
    <p:extLst>
      <p:ext uri="{BB962C8B-B14F-4D97-AF65-F5344CB8AC3E}">
        <p14:creationId xmlns:p14="http://schemas.microsoft.com/office/powerpoint/2010/main" val="2282232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1286"/>
            <a:ext cx="7315200" cy="540566"/>
          </a:xfrm>
        </p:spPr>
        <p:txBody>
          <a:bodyPr>
            <a:normAutofit fontScale="90000"/>
          </a:bodyPr>
          <a:lstStyle/>
          <a:p>
            <a:r>
              <a:rPr lang="en-US" b="1" dirty="0" smtClean="0">
                <a:solidFill>
                  <a:schemeClr val="accent1"/>
                </a:solidFill>
              </a:rPr>
              <a:t>SUPPORT VECTOR MACHINE (SVM)</a:t>
            </a:r>
            <a:endParaRPr lang="en-US" b="1" dirty="0">
              <a:solidFill>
                <a:schemeClr val="accent1"/>
              </a:solidFill>
            </a:endParaRPr>
          </a:p>
        </p:txBody>
      </p:sp>
      <p:sp>
        <p:nvSpPr>
          <p:cNvPr id="3" name="Content Placeholder 2"/>
          <p:cNvSpPr>
            <a:spLocks noGrp="1"/>
          </p:cNvSpPr>
          <p:nvPr>
            <p:ph sz="half" idx="1"/>
          </p:nvPr>
        </p:nvSpPr>
        <p:spPr>
          <a:xfrm>
            <a:off x="113211" y="841239"/>
            <a:ext cx="11974286" cy="4305528"/>
          </a:xfrm>
        </p:spPr>
        <p:txBody>
          <a:bodyPr>
            <a:normAutofit/>
          </a:bodyPr>
          <a:lstStyle/>
          <a:p>
            <a:r>
              <a:rPr lang="en-US" b="1" dirty="0" smtClean="0"/>
              <a:t>Example: </a:t>
            </a:r>
            <a:r>
              <a:rPr lang="en-US" dirty="0" smtClean="0"/>
              <a:t>SVM </a:t>
            </a:r>
            <a:r>
              <a:rPr lang="en-US" dirty="0"/>
              <a:t>can be understood with the example that we have used in the KNN classifier.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endParaRPr lang="en-US" sz="2200" b="1" dirty="0">
              <a:solidFill>
                <a:srgbClr val="FF0000"/>
              </a:solidFill>
            </a:endParaRPr>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3</a:t>
            </a:fld>
            <a:endParaRPr lang="en-US"/>
          </a:p>
        </p:txBody>
      </p:sp>
    </p:spTree>
    <p:extLst>
      <p:ext uri="{BB962C8B-B14F-4D97-AF65-F5344CB8AC3E}">
        <p14:creationId xmlns:p14="http://schemas.microsoft.com/office/powerpoint/2010/main" val="846896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121286"/>
            <a:ext cx="7315200" cy="540566"/>
          </a:xfrm>
        </p:spPr>
        <p:txBody>
          <a:bodyPr>
            <a:normAutofit fontScale="90000"/>
          </a:bodyPr>
          <a:lstStyle/>
          <a:p>
            <a:r>
              <a:rPr lang="en-US" b="1" dirty="0" smtClean="0">
                <a:solidFill>
                  <a:schemeClr val="accent1"/>
                </a:solidFill>
              </a:rPr>
              <a:t>SUPPORT VECTOR MACHINE (SVM)</a:t>
            </a:r>
            <a:endParaRPr lang="en-US" b="1" dirty="0">
              <a:solidFill>
                <a:schemeClr val="accent1"/>
              </a:solidFill>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8400" y="1323702"/>
            <a:ext cx="6862354" cy="3971109"/>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4</a:t>
            </a:fld>
            <a:endParaRPr lang="en-US"/>
          </a:p>
        </p:txBody>
      </p:sp>
    </p:spTree>
    <p:extLst>
      <p:ext uri="{BB962C8B-B14F-4D97-AF65-F5344CB8AC3E}">
        <p14:creationId xmlns:p14="http://schemas.microsoft.com/office/powerpoint/2010/main" val="4288849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94" y="121286"/>
            <a:ext cx="3542211" cy="749572"/>
          </a:xfrm>
        </p:spPr>
        <p:txBody>
          <a:bodyPr/>
          <a:lstStyle/>
          <a:p>
            <a:r>
              <a:rPr lang="en-US" b="1" dirty="0" smtClean="0">
                <a:solidFill>
                  <a:schemeClr val="accent1"/>
                </a:solidFill>
              </a:rPr>
              <a:t>TYPES OF SVM</a:t>
            </a:r>
            <a:endParaRPr lang="en-US" b="1" dirty="0">
              <a:solidFill>
                <a:schemeClr val="accent1"/>
              </a:solidFill>
            </a:endParaRPr>
          </a:p>
        </p:txBody>
      </p:sp>
      <p:sp>
        <p:nvSpPr>
          <p:cNvPr id="3" name="Content Placeholder 2"/>
          <p:cNvSpPr>
            <a:spLocks noGrp="1"/>
          </p:cNvSpPr>
          <p:nvPr>
            <p:ph sz="half" idx="1"/>
          </p:nvPr>
        </p:nvSpPr>
        <p:spPr>
          <a:xfrm>
            <a:off x="141889" y="1050244"/>
            <a:ext cx="11902966" cy="2198053"/>
          </a:xfrm>
        </p:spPr>
        <p:txBody>
          <a:bodyPr>
            <a:normAutofit/>
          </a:bodyPr>
          <a:lstStyle/>
          <a:p>
            <a:r>
              <a:rPr lang="en-US" dirty="0" smtClean="0"/>
              <a:t>SVM ca be of two types:</a:t>
            </a:r>
          </a:p>
          <a:p>
            <a:r>
              <a:rPr lang="en-US" b="1" dirty="0" smtClean="0"/>
              <a:t>Linear SVM: </a:t>
            </a:r>
            <a:r>
              <a:rPr lang="en-US" dirty="0" smtClean="0"/>
              <a:t>Linear SVM is used for linearly separable data, which means if a dataset can be classified into two classes by using a single straight line, then such data is termed as linearly separable data, and classifier is called as Linear SVM classifier.</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413760" y="3492364"/>
            <a:ext cx="5460274" cy="2863986"/>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5</a:t>
            </a:fld>
            <a:endParaRPr lang="en-US"/>
          </a:p>
        </p:txBody>
      </p:sp>
    </p:spTree>
    <p:extLst>
      <p:ext uri="{BB962C8B-B14F-4D97-AF65-F5344CB8AC3E}">
        <p14:creationId xmlns:p14="http://schemas.microsoft.com/office/powerpoint/2010/main" val="3546503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94" y="121286"/>
            <a:ext cx="3542211" cy="749572"/>
          </a:xfrm>
        </p:spPr>
        <p:txBody>
          <a:bodyPr/>
          <a:lstStyle/>
          <a:p>
            <a:r>
              <a:rPr lang="en-US" b="1" dirty="0" smtClean="0">
                <a:solidFill>
                  <a:schemeClr val="accent1"/>
                </a:solidFill>
              </a:rPr>
              <a:t>TYPES OF SVM</a:t>
            </a:r>
            <a:endParaRPr lang="en-US" b="1" dirty="0">
              <a:solidFill>
                <a:schemeClr val="accent1"/>
              </a:solidFill>
            </a:endParaRPr>
          </a:p>
        </p:txBody>
      </p:sp>
      <p:sp>
        <p:nvSpPr>
          <p:cNvPr id="3" name="Content Placeholder 2"/>
          <p:cNvSpPr>
            <a:spLocks noGrp="1"/>
          </p:cNvSpPr>
          <p:nvPr>
            <p:ph sz="half" idx="1"/>
          </p:nvPr>
        </p:nvSpPr>
        <p:spPr>
          <a:xfrm>
            <a:off x="141889" y="1050244"/>
            <a:ext cx="11902966" cy="2198053"/>
          </a:xfrm>
        </p:spPr>
        <p:txBody>
          <a:bodyPr>
            <a:normAutofit/>
          </a:bodyPr>
          <a:lstStyle/>
          <a:p>
            <a:r>
              <a:rPr lang="en-US" dirty="0" smtClean="0"/>
              <a:t>SVM ca be of two types:</a:t>
            </a:r>
          </a:p>
          <a:p>
            <a:r>
              <a:rPr lang="en-US" b="1" dirty="0" smtClean="0"/>
              <a:t>Non-Linear SVM: </a:t>
            </a:r>
            <a:r>
              <a:rPr lang="en-US" dirty="0" smtClean="0"/>
              <a:t>Non-Linear SVM is used for non-linearly separated data, which means if a dataset cannot be classified by using a straight line, then such data is termed as non-linear data and classifier is called as Non-Linear SVM classifier.</a:t>
            </a:r>
            <a:endParaRPr lang="en-US" dirty="0"/>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6</a:t>
            </a:fld>
            <a:endParaRPr lang="en-US"/>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00845" y="3335382"/>
            <a:ext cx="5233851" cy="3020968"/>
          </a:xfrm>
        </p:spPr>
      </p:pic>
    </p:spTree>
    <p:extLst>
      <p:ext uri="{BB962C8B-B14F-4D97-AF65-F5344CB8AC3E}">
        <p14:creationId xmlns:p14="http://schemas.microsoft.com/office/powerpoint/2010/main" val="3968323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5865" y="160175"/>
            <a:ext cx="2787869" cy="596572"/>
          </a:xfrm>
        </p:spPr>
        <p:txBody>
          <a:bodyPr>
            <a:normAutofit fontScale="90000"/>
          </a:bodyPr>
          <a:lstStyle/>
          <a:p>
            <a:r>
              <a:rPr lang="en-US" b="1" dirty="0" smtClean="0">
                <a:solidFill>
                  <a:schemeClr val="accent1"/>
                </a:solidFill>
              </a:rPr>
              <a:t>LINEAR SVM</a:t>
            </a:r>
            <a:endParaRPr lang="en-US" b="1" dirty="0">
              <a:solidFill>
                <a:schemeClr val="accent1"/>
              </a:solidFill>
            </a:endParaRPr>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41417" y="1675360"/>
            <a:ext cx="4197531" cy="376237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3087" y="1675361"/>
            <a:ext cx="4457700" cy="3762375"/>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7</a:t>
            </a:fld>
            <a:endParaRPr lang="en-US"/>
          </a:p>
        </p:txBody>
      </p:sp>
    </p:spTree>
    <p:extLst>
      <p:ext uri="{BB962C8B-B14F-4D97-AF65-F5344CB8AC3E}">
        <p14:creationId xmlns:p14="http://schemas.microsoft.com/office/powerpoint/2010/main" val="3263871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5865" y="160175"/>
            <a:ext cx="2787869" cy="596572"/>
          </a:xfrm>
        </p:spPr>
        <p:txBody>
          <a:bodyPr>
            <a:normAutofit fontScale="90000"/>
          </a:bodyPr>
          <a:lstStyle/>
          <a:p>
            <a:r>
              <a:rPr lang="en-US" b="1" dirty="0" smtClean="0">
                <a:solidFill>
                  <a:schemeClr val="accent1"/>
                </a:solidFill>
              </a:rPr>
              <a:t>LINEAR SVM</a:t>
            </a:r>
            <a:endParaRPr lang="en-US" b="1" dirty="0">
              <a:solidFill>
                <a:schemeClr val="accent1"/>
              </a:solidFill>
            </a:endParaRPr>
          </a:p>
        </p:txBody>
      </p:sp>
      <p:sp>
        <p:nvSpPr>
          <p:cNvPr id="3" name="Content Placeholder 2"/>
          <p:cNvSpPr>
            <a:spLocks noGrp="1"/>
          </p:cNvSpPr>
          <p:nvPr>
            <p:ph sz="half" idx="1"/>
          </p:nvPr>
        </p:nvSpPr>
        <p:spPr>
          <a:xfrm>
            <a:off x="236483" y="936135"/>
            <a:ext cx="11729545" cy="1144914"/>
          </a:xfrm>
        </p:spPr>
        <p:txBody>
          <a:bodyPr>
            <a:normAutofit lnSpcReduction="10000"/>
          </a:bodyPr>
          <a:lstStyle/>
          <a:p>
            <a:r>
              <a:rPr lang="en-US" dirty="0" smtClean="0"/>
              <a:t>The distance between the vectors and the hyperplane is called as margin. The goal of SVM is to maximize the margin. The hyperplane with maximum margin is called the optimal hyperplane.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33799" y="2361324"/>
            <a:ext cx="4572000" cy="3714750"/>
          </a:xfrm>
        </p:spPr>
      </p:pic>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8</a:t>
            </a:fld>
            <a:endParaRPr lang="en-US"/>
          </a:p>
        </p:txBody>
      </p:sp>
    </p:spTree>
    <p:extLst>
      <p:ext uri="{BB962C8B-B14F-4D97-AF65-F5344CB8AC3E}">
        <p14:creationId xmlns:p14="http://schemas.microsoft.com/office/powerpoint/2010/main" val="155403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6493" y="59287"/>
            <a:ext cx="3939014" cy="596572"/>
          </a:xfrm>
        </p:spPr>
        <p:txBody>
          <a:bodyPr>
            <a:normAutofit fontScale="90000"/>
          </a:bodyPr>
          <a:lstStyle/>
          <a:p>
            <a:r>
              <a:rPr lang="en-US" b="1" dirty="0" smtClean="0">
                <a:solidFill>
                  <a:schemeClr val="accent1"/>
                </a:solidFill>
              </a:rPr>
              <a:t>NON-LINEAR SVM</a:t>
            </a:r>
            <a:endParaRPr lang="en-US" b="1" dirty="0">
              <a:solidFill>
                <a:schemeClr val="accent1"/>
              </a:solidFill>
            </a:endParaRPr>
          </a:p>
        </p:txBody>
      </p:sp>
      <p:sp>
        <p:nvSpPr>
          <p:cNvPr id="3" name="Content Placeholder 2"/>
          <p:cNvSpPr>
            <a:spLocks noGrp="1"/>
          </p:cNvSpPr>
          <p:nvPr>
            <p:ph sz="half" idx="1"/>
          </p:nvPr>
        </p:nvSpPr>
        <p:spPr>
          <a:xfrm>
            <a:off x="236483" y="936135"/>
            <a:ext cx="11729545" cy="1144914"/>
          </a:xfrm>
        </p:spPr>
        <p:txBody>
          <a:bodyPr>
            <a:normAutofit/>
          </a:bodyPr>
          <a:lstStyle/>
          <a:p>
            <a:r>
              <a:rPr lang="en-US" dirty="0" smtClean="0"/>
              <a:t>If data is linearly arranged, then we can separate it by using a straight line, but for non-linear data, we cannot draw a straight line.</a:t>
            </a:r>
            <a:endParaRPr lang="en-US" dirty="0"/>
          </a:p>
        </p:txBody>
      </p:sp>
      <p:sp>
        <p:nvSpPr>
          <p:cNvPr id="5" name="Footer Placeholder 4"/>
          <p:cNvSpPr>
            <a:spLocks noGrp="1"/>
          </p:cNvSpPr>
          <p:nvPr>
            <p:ph type="ftr" sz="quarter" idx="11"/>
          </p:nvPr>
        </p:nvSpPr>
        <p:spPr/>
        <p:txBody>
          <a:bodyPr/>
          <a:lstStyle/>
          <a:p>
            <a:r>
              <a:rPr lang="en-US" smtClean="0"/>
              <a:t>Daffodil International University (DIU)</a:t>
            </a:r>
            <a:endParaRPr lang="en-US"/>
          </a:p>
        </p:txBody>
      </p:sp>
      <p:sp>
        <p:nvSpPr>
          <p:cNvPr id="6" name="Slide Number Placeholder 5"/>
          <p:cNvSpPr>
            <a:spLocks noGrp="1"/>
          </p:cNvSpPr>
          <p:nvPr>
            <p:ph type="sldNum" sz="quarter" idx="12"/>
          </p:nvPr>
        </p:nvSpPr>
        <p:spPr/>
        <p:txBody>
          <a:bodyPr/>
          <a:lstStyle/>
          <a:p>
            <a:fld id="{3D45293E-6757-4D02-8189-A83BB05ABC95}" type="slidenum">
              <a:rPr lang="en-US" smtClean="0"/>
              <a:t>9</a:t>
            </a:fld>
            <a:endParaRPr lang="en-US"/>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13055" y="2361325"/>
            <a:ext cx="4162425" cy="3733800"/>
          </a:xfrm>
        </p:spPr>
      </p:pic>
    </p:spTree>
    <p:extLst>
      <p:ext uri="{BB962C8B-B14F-4D97-AF65-F5344CB8AC3E}">
        <p14:creationId xmlns:p14="http://schemas.microsoft.com/office/powerpoint/2010/main" val="2796643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716</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COURSE NAME:  COURSE CODE:</vt:lpstr>
      <vt:lpstr>SUPPORT VECTOR MACHINE (SVM)</vt:lpstr>
      <vt:lpstr>SUPPORT VECTOR MACHINE (SVM)</vt:lpstr>
      <vt:lpstr>SUPPORT VECTOR MACHINE (SVM)</vt:lpstr>
      <vt:lpstr>TYPES OF SVM</vt:lpstr>
      <vt:lpstr>TYPES OF SVM</vt:lpstr>
      <vt:lpstr>LINEAR SVM</vt:lpstr>
      <vt:lpstr>LINEAR SVM</vt:lpstr>
      <vt:lpstr>NON-LINEAR SVM</vt:lpstr>
      <vt:lpstr>NON-LINEAR SVM</vt:lpstr>
      <vt:lpstr>NON-LINEAR SVM</vt:lpstr>
      <vt:lpstr>NON-LINEAR SVM</vt:lpstr>
      <vt:lpstr>3D SPACE FOR NON-LINEAR DATA</vt:lpstr>
      <vt:lpstr>COST FUNCTION</vt:lpstr>
      <vt:lpstr>COST FUNCTION</vt:lpstr>
      <vt:lpstr>COST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Tanjim Ovi</dc:creator>
  <cp:lastModifiedBy>Tanjim Ovi</cp:lastModifiedBy>
  <cp:revision>19</cp:revision>
  <dcterms:created xsi:type="dcterms:W3CDTF">2022-03-14T15:05:25Z</dcterms:created>
  <dcterms:modified xsi:type="dcterms:W3CDTF">2022-03-15T01:10:30Z</dcterms:modified>
</cp:coreProperties>
</file>